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Alfa Slab On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AlfaSlabOn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ad5c0fc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ad5c0fc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4b2fed8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4b2fed8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ad5c0fc9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ad5c0fc9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4b2fed8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4b2fed8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4b2fed8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4b2fed8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493133088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493133088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4e3eef6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4e3eef6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493133088_0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493133088_0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4b2fecd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4b2fecd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4b2fecdb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4b2fecdb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ad5c0fc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ad5c0fc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4b2fecd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4b2fecd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4b2fecdb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4b2fecdb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4b2fecdb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4b2fecdb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ad5c0fc9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ad5c0fc9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There are not only number signs, but a much larger range of gestures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49313308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49313308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49313308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49313308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49313308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49313308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493133088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493133088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adad06f6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adad06f6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conclusion, through the </a:t>
            </a:r>
            <a:r>
              <a:rPr lang="en"/>
              <a:t>automation</a:t>
            </a:r>
            <a:r>
              <a:rPr lang="en"/>
              <a:t> of </a:t>
            </a:r>
            <a:r>
              <a:rPr lang="en"/>
              <a:t>equipments</a:t>
            </a:r>
            <a:r>
              <a:rPr lang="en"/>
              <a:t> around the patients with machine learning algorithm. We aim to reduce the need for more manpower by the healthcare system. Thus providing better services for the patients and working towards a more efficient and helping to build a more </a:t>
            </a:r>
            <a:r>
              <a:rPr lang="en"/>
              <a:t>technologically</a:t>
            </a:r>
            <a:r>
              <a:rPr lang="en"/>
              <a:t> advance healthcare sector in Singapore.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493133088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493133088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ad5c0fc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ad5c0fc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931330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931330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ad5c0fc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ad5c0fc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adad06f6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adad06f6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adad06f6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adad06f6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493133088_0_1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493133088_0_1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://drive.google.com/file/d/1ijGZETnHUiKflUGq1rpO4Pn6wVp_HZkg/view" TargetMode="External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EuKgAcW2XRW50ARr_ZzVTNglP0HE5iA3/view" TargetMode="External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CZh1qDLkEJbXRkSmpf7Gope0iisvnMub/view" TargetMode="External"/><Relationship Id="rId4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nfIxzwob59r76X_ZWpc2y9IqeGJz8ZYz/view" TargetMode="External"/><Relationship Id="rId4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NERUleTGReVD299tnnmp3yNJP9c2EC_G/view" TargetMode="External"/><Relationship Id="rId4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Relationship Id="rId4" Type="http://schemas.openxmlformats.org/officeDocument/2006/relationships/image" Target="../media/image31.jpg"/><Relationship Id="rId5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jtofi97BlMYAb9CqMezrVGs4VBCIMhTw/view" TargetMode="Externa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Gesture Master 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10 Project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-228600" y="1371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473" y="1847363"/>
            <a:ext cx="1814525" cy="18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C78D8"/>
                </a:solidFill>
              </a:rPr>
              <a:t>Siri:</a:t>
            </a:r>
            <a:endParaRPr sz="32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434343"/>
                </a:solidFill>
                <a:highlight>
                  <a:srgbClr val="FFFFFF"/>
                </a:highlight>
              </a:rPr>
              <a:t>Speech Interpretation and Recognition Interface</a:t>
            </a:r>
            <a:endParaRPr sz="225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50"/>
              <a:buChar char="●"/>
            </a:pPr>
            <a:r>
              <a:rPr lang="en" sz="2250">
                <a:solidFill>
                  <a:srgbClr val="434343"/>
                </a:solidFill>
                <a:highlight>
                  <a:srgbClr val="FFFFFF"/>
                </a:highlight>
              </a:rPr>
              <a:t>Based on NLP</a:t>
            </a:r>
            <a:endParaRPr sz="225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50"/>
              <a:buChar char="●"/>
            </a:pPr>
            <a:r>
              <a:rPr lang="en" sz="2250">
                <a:solidFill>
                  <a:srgbClr val="434343"/>
                </a:solidFill>
                <a:highlight>
                  <a:srgbClr val="FFFFFF"/>
                </a:highlight>
              </a:rPr>
              <a:t>Activate the instructions in IOS</a:t>
            </a:r>
            <a:endParaRPr sz="225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28" name="Google Shape;128;p23"/>
          <p:cNvSpPr txBox="1"/>
          <p:nvPr>
            <p:ph idx="4294967295" type="ctrTitle"/>
          </p:nvPr>
        </p:nvSpPr>
        <p:spPr>
          <a:xfrm>
            <a:off x="311700" y="2829800"/>
            <a:ext cx="8520600" cy="19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Gesture Master: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Gesture Recognition Interface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Based on computer vision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Activate the functions in Arduino  </a:t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Gesture </a:t>
            </a:r>
            <a:r>
              <a:rPr lang="en">
                <a:solidFill>
                  <a:schemeClr val="dk1"/>
                </a:solidFill>
              </a:rPr>
              <a:t>Recognition</a:t>
            </a:r>
            <a:r>
              <a:rPr lang="en">
                <a:solidFill>
                  <a:schemeClr val="dk1"/>
                </a:solidFill>
              </a:rPr>
              <a:t> 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Model based on CNN (Convolutional Neural Network)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Capture live video stream from a camera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Classify the input images into six categories (Gestures of number 0-5)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 the predicted labels to Arduino and implement corresponding functions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25620" l="0" r="0" t="16388"/>
          <a:stretch/>
        </p:blipFill>
        <p:spPr>
          <a:xfrm>
            <a:off x="535675" y="2674625"/>
            <a:ext cx="8072651" cy="20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463425" y="19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 Process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46342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1. Convert the input images(originally RGB images) into grayscale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2. Convert the grayscale images to binary pixels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3. Trained a CNN Model of 8 hidden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       RGB                                          Grayscale                                  B&amp;W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70856" l="7885" r="81307" t="16329"/>
          <a:stretch/>
        </p:blipFill>
        <p:spPr>
          <a:xfrm>
            <a:off x="3571888" y="2308862"/>
            <a:ext cx="2303651" cy="28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4">
            <a:alphaModFix/>
          </a:blip>
          <a:srcRect b="70221" l="7708" r="81484" t="16207"/>
          <a:stretch/>
        </p:blipFill>
        <p:spPr>
          <a:xfrm>
            <a:off x="6620100" y="2308850"/>
            <a:ext cx="2363176" cy="28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5">
            <a:alphaModFix/>
          </a:blip>
          <a:srcRect b="32578" l="50248" r="6523" t="8123"/>
          <a:stretch/>
        </p:blipFill>
        <p:spPr>
          <a:xfrm>
            <a:off x="464158" y="2308850"/>
            <a:ext cx="2363168" cy="28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Real-time gesture detection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500" y="2050000"/>
            <a:ext cx="3342375" cy="28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 title="gesture 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425" y="14906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transmit between devices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3322825"/>
            <a:ext cx="39999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USB-serial port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Write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Pyserial</a:t>
            </a:r>
            <a:endParaRPr/>
          </a:p>
        </p:txBody>
      </p:sp>
      <p:sp>
        <p:nvSpPr>
          <p:cNvPr id="159" name="Google Shape;159;p27"/>
          <p:cNvSpPr txBox="1"/>
          <p:nvPr>
            <p:ph idx="2" type="body"/>
          </p:nvPr>
        </p:nvSpPr>
        <p:spPr>
          <a:xfrm>
            <a:off x="4832400" y="3322675"/>
            <a:ext cx="39999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Micro-usb serial port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Read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Serial.read()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275" y="1225675"/>
            <a:ext cx="1671525" cy="16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275" y="1061363"/>
            <a:ext cx="2000150" cy="20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/>
          <p:nvPr/>
        </p:nvSpPr>
        <p:spPr>
          <a:xfrm>
            <a:off x="3921150" y="1700238"/>
            <a:ext cx="1301700" cy="722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96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5">
            <a:alphaModFix/>
          </a:blip>
          <a:srcRect b="8105" l="0" r="0" t="0"/>
          <a:stretch/>
        </p:blipFill>
        <p:spPr>
          <a:xfrm flipH="1">
            <a:off x="3621313" y="1226775"/>
            <a:ext cx="1901375" cy="18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transmit between devices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3322825"/>
            <a:ext cx="39999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USB-serial port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Write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Pyserial</a:t>
            </a:r>
            <a:endParaRPr/>
          </a:p>
        </p:txBody>
      </p:sp>
      <p:sp>
        <p:nvSpPr>
          <p:cNvPr id="170" name="Google Shape;170;p28"/>
          <p:cNvSpPr txBox="1"/>
          <p:nvPr>
            <p:ph idx="2" type="body"/>
          </p:nvPr>
        </p:nvSpPr>
        <p:spPr>
          <a:xfrm>
            <a:off x="4832400" y="3322675"/>
            <a:ext cx="39999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Micro-usb serial port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Read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Serial.read()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275" y="1225675"/>
            <a:ext cx="1671525" cy="16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275" y="1061363"/>
            <a:ext cx="2000150" cy="20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/>
          <p:nvPr/>
        </p:nvSpPr>
        <p:spPr>
          <a:xfrm>
            <a:off x="3921150" y="1700238"/>
            <a:ext cx="1301700" cy="722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96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5">
            <a:alphaModFix/>
          </a:blip>
          <a:srcRect b="8105" l="0" r="0" t="0"/>
          <a:stretch/>
        </p:blipFill>
        <p:spPr>
          <a:xfrm flipH="1">
            <a:off x="3621313" y="1226775"/>
            <a:ext cx="1901375" cy="18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Arduino Implementation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1298100" y="3882600"/>
            <a:ext cx="65478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gesture master device to realizing 3 or more functions, can save lots of manpower in hospital and help patients cut their waiting time for nurses to come.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6144000" y="2137500"/>
            <a:ext cx="30000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Green LED: Alarm button or call bell</a:t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2919000" y="2249775"/>
            <a:ext cx="33060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AM2320 Sensor: Humidity and temperature monitoring</a:t>
            </a:r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72000" y="2285400"/>
            <a:ext cx="279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ESP32: Light control</a:t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2250450" y="1259850"/>
            <a:ext cx="4643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Prototype: Recognizing and reacting</a:t>
            </a:r>
            <a:endParaRPr/>
          </a:p>
        </p:txBody>
      </p:sp>
      <p:cxnSp>
        <p:nvCxnSpPr>
          <p:cNvPr id="185" name="Google Shape;185;p29"/>
          <p:cNvCxnSpPr>
            <a:stCxn id="184" idx="2"/>
            <a:endCxn id="183" idx="0"/>
          </p:cNvCxnSpPr>
          <p:nvPr/>
        </p:nvCxnSpPr>
        <p:spPr>
          <a:xfrm flipH="1">
            <a:off x="1467600" y="1740150"/>
            <a:ext cx="3104400" cy="5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9"/>
          <p:cNvCxnSpPr>
            <a:stCxn id="184" idx="2"/>
            <a:endCxn id="182" idx="0"/>
          </p:cNvCxnSpPr>
          <p:nvPr/>
        </p:nvCxnSpPr>
        <p:spPr>
          <a:xfrm>
            <a:off x="4572000" y="1740150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9"/>
          <p:cNvCxnSpPr>
            <a:stCxn id="184" idx="2"/>
            <a:endCxn id="181" idx="0"/>
          </p:cNvCxnSpPr>
          <p:nvPr/>
        </p:nvCxnSpPr>
        <p:spPr>
          <a:xfrm>
            <a:off x="4572000" y="1740150"/>
            <a:ext cx="3072000" cy="3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9"/>
          <p:cNvCxnSpPr>
            <a:stCxn id="183" idx="2"/>
            <a:endCxn id="180" idx="0"/>
          </p:cNvCxnSpPr>
          <p:nvPr/>
        </p:nvCxnSpPr>
        <p:spPr>
          <a:xfrm>
            <a:off x="1467450" y="2858100"/>
            <a:ext cx="3104700" cy="10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9"/>
          <p:cNvCxnSpPr>
            <a:stCxn id="182" idx="2"/>
            <a:endCxn id="180" idx="0"/>
          </p:cNvCxnSpPr>
          <p:nvPr/>
        </p:nvCxnSpPr>
        <p:spPr>
          <a:xfrm>
            <a:off x="4572000" y="3372975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9"/>
          <p:cNvCxnSpPr>
            <a:stCxn id="181" idx="2"/>
            <a:endCxn id="180" idx="0"/>
          </p:cNvCxnSpPr>
          <p:nvPr/>
        </p:nvCxnSpPr>
        <p:spPr>
          <a:xfrm flipH="1">
            <a:off x="4572000" y="3006000"/>
            <a:ext cx="3072000" cy="8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0" y="0"/>
            <a:ext cx="91440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Build the prototype device achieving the basic function of recognizing gestures to turn on/off the LED on ESP32.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 b="0" l="0" r="1048" t="1312"/>
          <a:stretch/>
        </p:blipFill>
        <p:spPr>
          <a:xfrm>
            <a:off x="2247900" y="878675"/>
            <a:ext cx="4599376" cy="40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/>
        </p:nvSpPr>
        <p:spPr>
          <a:xfrm>
            <a:off x="0" y="0"/>
            <a:ext cx="91440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 blue LED on ESP32 to simulate the lights in the ward so that the patients can control lights on/off with one gesture at the most convenience.</a:t>
            </a:r>
            <a:endParaRPr/>
          </a:p>
        </p:txBody>
      </p:sp>
      <p:pic>
        <p:nvPicPr>
          <p:cNvPr id="202" name="Google Shape;202;p31" title="project initial test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438" y="825000"/>
            <a:ext cx="7239117" cy="40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Content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Faced By The Healthcare Industry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Solution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It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Life Application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0" y="0"/>
            <a:ext cx="91440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Use AM2320 Sensor to detect the humidity and temperature of the ward. Display on the screen once the corresponding gesture is recognized.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" name="Google Shape;208;p32" title="project for temp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863" y="835800"/>
            <a:ext cx="7116266" cy="400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/>
        </p:nvSpPr>
        <p:spPr>
          <a:xfrm>
            <a:off x="0" y="0"/>
            <a:ext cx="9144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 Green LED to simulate the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call bell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in the ward. Patients can call nurses and doctors quickly and effectively.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" name="Google Shape;214;p33" title="project for gesture 3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338" y="803700"/>
            <a:ext cx="7173334" cy="40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 title="video_20210108_22332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001" y="803700"/>
            <a:ext cx="7258000" cy="40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0" y="0"/>
            <a:ext cx="9144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 Green LED to simulate the alarm button in the ward. Patients can call nurses and doctors quickly and effectively.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in real life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Scenario				mainly hospitals</a:t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315750" y="115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Targets 				patients</a:t>
            </a: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2392900" y="644825"/>
            <a:ext cx="10611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2261425" y="1394663"/>
            <a:ext cx="10611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144525"/>
            <a:ext cx="2619375" cy="2029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36"/>
          <p:cNvPicPr preferRelativeResize="0"/>
          <p:nvPr/>
        </p:nvPicPr>
        <p:blipFill rotWithShape="1">
          <a:blip r:embed="rId4">
            <a:alphaModFix/>
          </a:blip>
          <a:srcRect b="0" l="0" r="5204" t="0"/>
          <a:stretch/>
        </p:blipFill>
        <p:spPr>
          <a:xfrm>
            <a:off x="3093438" y="2144550"/>
            <a:ext cx="2876975" cy="2029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625" y="2144525"/>
            <a:ext cx="2691350" cy="2029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life </a:t>
            </a:r>
            <a:r>
              <a:rPr lang="en">
                <a:solidFill>
                  <a:schemeClr val="dk1"/>
                </a:solidFill>
              </a:rPr>
              <a:t>easier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3429600" y="1581000"/>
            <a:ext cx="2284800" cy="1981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37"/>
          <p:cNvGrpSpPr/>
          <p:nvPr/>
        </p:nvGrpSpPr>
        <p:grpSpPr>
          <a:xfrm>
            <a:off x="3842306" y="1865119"/>
            <a:ext cx="1459393" cy="1358613"/>
            <a:chOff x="5631050" y="4115825"/>
            <a:chExt cx="378650" cy="367600"/>
          </a:xfrm>
        </p:grpSpPr>
        <p:sp>
          <p:nvSpPr>
            <p:cNvPr id="244" name="Google Shape;244;p37"/>
            <p:cNvSpPr/>
            <p:nvPr/>
          </p:nvSpPr>
          <p:spPr>
            <a:xfrm>
              <a:off x="5673625" y="4323275"/>
              <a:ext cx="134850" cy="134875"/>
            </a:xfrm>
            <a:custGeom>
              <a:rect b="b" l="l" r="r" t="t"/>
              <a:pathLst>
                <a:path extrusionOk="0" h="5395" w="5394">
                  <a:moveTo>
                    <a:pt x="2703" y="489"/>
                  </a:moveTo>
                  <a:cubicBezTo>
                    <a:pt x="3917" y="489"/>
                    <a:pt x="4905" y="1477"/>
                    <a:pt x="4905" y="2692"/>
                  </a:cubicBezTo>
                  <a:cubicBezTo>
                    <a:pt x="4905" y="3918"/>
                    <a:pt x="3917" y="4894"/>
                    <a:pt x="2703" y="4894"/>
                  </a:cubicBezTo>
                  <a:cubicBezTo>
                    <a:pt x="1476" y="4894"/>
                    <a:pt x="500" y="3918"/>
                    <a:pt x="500" y="2692"/>
                  </a:cubicBezTo>
                  <a:cubicBezTo>
                    <a:pt x="500" y="1477"/>
                    <a:pt x="1476" y="489"/>
                    <a:pt x="2703" y="489"/>
                  </a:cubicBezTo>
                  <a:close/>
                  <a:moveTo>
                    <a:pt x="2703" y="1"/>
                  </a:moveTo>
                  <a:cubicBezTo>
                    <a:pt x="1214" y="1"/>
                    <a:pt x="0" y="1203"/>
                    <a:pt x="0" y="2692"/>
                  </a:cubicBezTo>
                  <a:cubicBezTo>
                    <a:pt x="0" y="4180"/>
                    <a:pt x="1214" y="5394"/>
                    <a:pt x="2703" y="5394"/>
                  </a:cubicBezTo>
                  <a:cubicBezTo>
                    <a:pt x="4191" y="5394"/>
                    <a:pt x="5394" y="4180"/>
                    <a:pt x="5394" y="2692"/>
                  </a:cubicBezTo>
                  <a:cubicBezTo>
                    <a:pt x="5394" y="1203"/>
                    <a:pt x="4191" y="1"/>
                    <a:pt x="2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5722725" y="4372400"/>
              <a:ext cx="36650" cy="36625"/>
            </a:xfrm>
            <a:custGeom>
              <a:rect b="b" l="l" r="r" t="t"/>
              <a:pathLst>
                <a:path extrusionOk="0" h="1465" w="1466">
                  <a:moveTo>
                    <a:pt x="739" y="488"/>
                  </a:moveTo>
                  <a:cubicBezTo>
                    <a:pt x="870" y="488"/>
                    <a:pt x="977" y="596"/>
                    <a:pt x="977" y="727"/>
                  </a:cubicBezTo>
                  <a:cubicBezTo>
                    <a:pt x="977" y="869"/>
                    <a:pt x="870" y="965"/>
                    <a:pt x="739" y="965"/>
                  </a:cubicBezTo>
                  <a:cubicBezTo>
                    <a:pt x="596" y="965"/>
                    <a:pt x="501" y="869"/>
                    <a:pt x="501" y="727"/>
                  </a:cubicBezTo>
                  <a:cubicBezTo>
                    <a:pt x="501" y="596"/>
                    <a:pt x="596" y="488"/>
                    <a:pt x="739" y="488"/>
                  </a:cubicBezTo>
                  <a:close/>
                  <a:moveTo>
                    <a:pt x="739" y="0"/>
                  </a:moveTo>
                  <a:cubicBezTo>
                    <a:pt x="334" y="0"/>
                    <a:pt x="1" y="334"/>
                    <a:pt x="1" y="727"/>
                  </a:cubicBezTo>
                  <a:cubicBezTo>
                    <a:pt x="1" y="1131"/>
                    <a:pt x="334" y="1465"/>
                    <a:pt x="739" y="1465"/>
                  </a:cubicBezTo>
                  <a:cubicBezTo>
                    <a:pt x="1132" y="1465"/>
                    <a:pt x="1465" y="1131"/>
                    <a:pt x="1465" y="727"/>
                  </a:cubicBezTo>
                  <a:cubicBezTo>
                    <a:pt x="1465" y="334"/>
                    <a:pt x="1132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5924550" y="4427450"/>
              <a:ext cx="36925" cy="36650"/>
            </a:xfrm>
            <a:custGeom>
              <a:rect b="b" l="l" r="r" t="t"/>
              <a:pathLst>
                <a:path extrusionOk="0" h="1466" w="1477">
                  <a:moveTo>
                    <a:pt x="726" y="489"/>
                  </a:moveTo>
                  <a:cubicBezTo>
                    <a:pt x="857" y="489"/>
                    <a:pt x="964" y="596"/>
                    <a:pt x="964" y="727"/>
                  </a:cubicBezTo>
                  <a:cubicBezTo>
                    <a:pt x="976" y="870"/>
                    <a:pt x="881" y="965"/>
                    <a:pt x="726" y="965"/>
                  </a:cubicBezTo>
                  <a:cubicBezTo>
                    <a:pt x="595" y="965"/>
                    <a:pt x="488" y="870"/>
                    <a:pt x="488" y="727"/>
                  </a:cubicBezTo>
                  <a:cubicBezTo>
                    <a:pt x="488" y="596"/>
                    <a:pt x="595" y="489"/>
                    <a:pt x="726" y="489"/>
                  </a:cubicBezTo>
                  <a:close/>
                  <a:moveTo>
                    <a:pt x="726" y="1"/>
                  </a:moveTo>
                  <a:cubicBezTo>
                    <a:pt x="321" y="1"/>
                    <a:pt x="0" y="334"/>
                    <a:pt x="0" y="727"/>
                  </a:cubicBezTo>
                  <a:cubicBezTo>
                    <a:pt x="0" y="1132"/>
                    <a:pt x="321" y="1465"/>
                    <a:pt x="726" y="1465"/>
                  </a:cubicBezTo>
                  <a:cubicBezTo>
                    <a:pt x="1131" y="1465"/>
                    <a:pt x="1453" y="1132"/>
                    <a:pt x="1453" y="727"/>
                  </a:cubicBezTo>
                  <a:cubicBezTo>
                    <a:pt x="1476" y="334"/>
                    <a:pt x="1143" y="1"/>
                    <a:pt x="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5631050" y="4115825"/>
              <a:ext cx="378650" cy="367600"/>
            </a:xfrm>
            <a:custGeom>
              <a:rect b="b" l="l" r="r" t="t"/>
              <a:pathLst>
                <a:path extrusionOk="0" h="14704" w="15146">
                  <a:moveTo>
                    <a:pt x="1941" y="476"/>
                  </a:moveTo>
                  <a:lnTo>
                    <a:pt x="1941" y="964"/>
                  </a:lnTo>
                  <a:lnTo>
                    <a:pt x="477" y="964"/>
                  </a:lnTo>
                  <a:lnTo>
                    <a:pt x="477" y="476"/>
                  </a:lnTo>
                  <a:close/>
                  <a:moveTo>
                    <a:pt x="10026" y="5120"/>
                  </a:moveTo>
                  <a:lnTo>
                    <a:pt x="10026" y="5608"/>
                  </a:lnTo>
                  <a:lnTo>
                    <a:pt x="6608" y="5608"/>
                  </a:lnTo>
                  <a:lnTo>
                    <a:pt x="6608" y="5120"/>
                  </a:lnTo>
                  <a:close/>
                  <a:moveTo>
                    <a:pt x="4263" y="2179"/>
                  </a:moveTo>
                  <a:cubicBezTo>
                    <a:pt x="4477" y="2179"/>
                    <a:pt x="4644" y="2346"/>
                    <a:pt x="4644" y="2560"/>
                  </a:cubicBezTo>
                  <a:lnTo>
                    <a:pt x="4644" y="7334"/>
                  </a:lnTo>
                  <a:lnTo>
                    <a:pt x="4144" y="7334"/>
                  </a:lnTo>
                  <a:lnTo>
                    <a:pt x="4144" y="2179"/>
                  </a:lnTo>
                  <a:close/>
                  <a:moveTo>
                    <a:pt x="11228" y="5608"/>
                  </a:moveTo>
                  <a:lnTo>
                    <a:pt x="11228" y="7811"/>
                  </a:lnTo>
                  <a:lnTo>
                    <a:pt x="6216" y="7811"/>
                  </a:lnTo>
                  <a:cubicBezTo>
                    <a:pt x="5870" y="7620"/>
                    <a:pt x="5501" y="7465"/>
                    <a:pt x="5108" y="7394"/>
                  </a:cubicBezTo>
                  <a:lnTo>
                    <a:pt x="5108" y="5608"/>
                  </a:lnTo>
                  <a:lnTo>
                    <a:pt x="6108" y="5608"/>
                  </a:lnTo>
                  <a:lnTo>
                    <a:pt x="6108" y="5846"/>
                  </a:lnTo>
                  <a:cubicBezTo>
                    <a:pt x="6108" y="5977"/>
                    <a:pt x="6216" y="6084"/>
                    <a:pt x="6346" y="6084"/>
                  </a:cubicBezTo>
                  <a:lnTo>
                    <a:pt x="10264" y="6084"/>
                  </a:lnTo>
                  <a:cubicBezTo>
                    <a:pt x="10395" y="6084"/>
                    <a:pt x="10502" y="5977"/>
                    <a:pt x="10502" y="5846"/>
                  </a:cubicBezTo>
                  <a:lnTo>
                    <a:pt x="10502" y="5608"/>
                  </a:lnTo>
                  <a:close/>
                  <a:moveTo>
                    <a:pt x="11859" y="8299"/>
                  </a:moveTo>
                  <a:cubicBezTo>
                    <a:pt x="12061" y="8299"/>
                    <a:pt x="12228" y="8465"/>
                    <a:pt x="12228" y="8668"/>
                  </a:cubicBezTo>
                  <a:lnTo>
                    <a:pt x="12228" y="8787"/>
                  </a:lnTo>
                  <a:lnTo>
                    <a:pt x="7335" y="8787"/>
                  </a:lnTo>
                  <a:cubicBezTo>
                    <a:pt x="7204" y="8608"/>
                    <a:pt x="7049" y="8453"/>
                    <a:pt x="6882" y="8299"/>
                  </a:cubicBezTo>
                  <a:close/>
                  <a:moveTo>
                    <a:pt x="4406" y="7811"/>
                  </a:moveTo>
                  <a:cubicBezTo>
                    <a:pt x="6156" y="7811"/>
                    <a:pt x="7585" y="9239"/>
                    <a:pt x="7585" y="10990"/>
                  </a:cubicBezTo>
                  <a:cubicBezTo>
                    <a:pt x="7573" y="12752"/>
                    <a:pt x="6156" y="14180"/>
                    <a:pt x="4406" y="14180"/>
                  </a:cubicBezTo>
                  <a:cubicBezTo>
                    <a:pt x="2644" y="14180"/>
                    <a:pt x="1215" y="12752"/>
                    <a:pt x="1215" y="10990"/>
                  </a:cubicBezTo>
                  <a:cubicBezTo>
                    <a:pt x="1215" y="9239"/>
                    <a:pt x="2644" y="7811"/>
                    <a:pt x="4406" y="7811"/>
                  </a:cubicBezTo>
                  <a:close/>
                  <a:moveTo>
                    <a:pt x="12466" y="12216"/>
                  </a:moveTo>
                  <a:cubicBezTo>
                    <a:pt x="13014" y="12216"/>
                    <a:pt x="13455" y="12644"/>
                    <a:pt x="13455" y="13192"/>
                  </a:cubicBezTo>
                  <a:cubicBezTo>
                    <a:pt x="13455" y="13728"/>
                    <a:pt x="13014" y="14180"/>
                    <a:pt x="12466" y="14180"/>
                  </a:cubicBezTo>
                  <a:cubicBezTo>
                    <a:pt x="11931" y="14180"/>
                    <a:pt x="11490" y="13752"/>
                    <a:pt x="11490" y="13192"/>
                  </a:cubicBezTo>
                  <a:cubicBezTo>
                    <a:pt x="11490" y="12644"/>
                    <a:pt x="11919" y="12216"/>
                    <a:pt x="12466" y="12216"/>
                  </a:cubicBezTo>
                  <a:close/>
                  <a:moveTo>
                    <a:pt x="239" y="0"/>
                  </a:moveTo>
                  <a:cubicBezTo>
                    <a:pt x="96" y="0"/>
                    <a:pt x="0" y="95"/>
                    <a:pt x="0" y="238"/>
                  </a:cubicBezTo>
                  <a:lnTo>
                    <a:pt x="0" y="1215"/>
                  </a:lnTo>
                  <a:cubicBezTo>
                    <a:pt x="0" y="1345"/>
                    <a:pt x="96" y="1453"/>
                    <a:pt x="239" y="1453"/>
                  </a:cubicBezTo>
                  <a:lnTo>
                    <a:pt x="2203" y="1453"/>
                  </a:lnTo>
                  <a:cubicBezTo>
                    <a:pt x="2334" y="1453"/>
                    <a:pt x="2441" y="1345"/>
                    <a:pt x="2441" y="1215"/>
                  </a:cubicBezTo>
                  <a:lnTo>
                    <a:pt x="2441" y="976"/>
                  </a:lnTo>
                  <a:lnTo>
                    <a:pt x="3656" y="976"/>
                  </a:lnTo>
                  <a:lnTo>
                    <a:pt x="3656" y="7418"/>
                  </a:lnTo>
                  <a:cubicBezTo>
                    <a:pt x="1667" y="7822"/>
                    <a:pt x="381" y="9763"/>
                    <a:pt x="786" y="11752"/>
                  </a:cubicBezTo>
                  <a:cubicBezTo>
                    <a:pt x="1140" y="13502"/>
                    <a:pt x="2661" y="14696"/>
                    <a:pt x="4376" y="14696"/>
                  </a:cubicBezTo>
                  <a:cubicBezTo>
                    <a:pt x="4621" y="14696"/>
                    <a:pt x="4870" y="14672"/>
                    <a:pt x="5120" y="14621"/>
                  </a:cubicBezTo>
                  <a:cubicBezTo>
                    <a:pt x="7108" y="14228"/>
                    <a:pt x="8394" y="12287"/>
                    <a:pt x="7990" y="10299"/>
                  </a:cubicBezTo>
                  <a:cubicBezTo>
                    <a:pt x="7918" y="9954"/>
                    <a:pt x="7799" y="9620"/>
                    <a:pt x="7632" y="9311"/>
                  </a:cubicBezTo>
                  <a:lnTo>
                    <a:pt x="12216" y="9311"/>
                  </a:lnTo>
                  <a:lnTo>
                    <a:pt x="12216" y="11787"/>
                  </a:lnTo>
                  <a:cubicBezTo>
                    <a:pt x="11407" y="11918"/>
                    <a:pt x="10871" y="12680"/>
                    <a:pt x="11014" y="13478"/>
                  </a:cubicBezTo>
                  <a:cubicBezTo>
                    <a:pt x="11131" y="14190"/>
                    <a:pt x="11751" y="14703"/>
                    <a:pt x="12450" y="14703"/>
                  </a:cubicBezTo>
                  <a:cubicBezTo>
                    <a:pt x="12534" y="14703"/>
                    <a:pt x="12619" y="14696"/>
                    <a:pt x="12704" y="14680"/>
                  </a:cubicBezTo>
                  <a:cubicBezTo>
                    <a:pt x="13312" y="14573"/>
                    <a:pt x="13812" y="14109"/>
                    <a:pt x="13907" y="13478"/>
                  </a:cubicBezTo>
                  <a:lnTo>
                    <a:pt x="14907" y="13478"/>
                  </a:lnTo>
                  <a:cubicBezTo>
                    <a:pt x="15038" y="13478"/>
                    <a:pt x="15145" y="13371"/>
                    <a:pt x="15145" y="13240"/>
                  </a:cubicBezTo>
                  <a:cubicBezTo>
                    <a:pt x="15145" y="13109"/>
                    <a:pt x="15062" y="12954"/>
                    <a:pt x="14919" y="12954"/>
                  </a:cubicBezTo>
                  <a:lnTo>
                    <a:pt x="13931" y="12954"/>
                  </a:lnTo>
                  <a:cubicBezTo>
                    <a:pt x="13824" y="12347"/>
                    <a:pt x="13347" y="11859"/>
                    <a:pt x="12716" y="11752"/>
                  </a:cubicBezTo>
                  <a:lnTo>
                    <a:pt x="12716" y="8668"/>
                  </a:lnTo>
                  <a:cubicBezTo>
                    <a:pt x="12716" y="8192"/>
                    <a:pt x="12335" y="7811"/>
                    <a:pt x="11859" y="7811"/>
                  </a:cubicBezTo>
                  <a:lnTo>
                    <a:pt x="11740" y="7811"/>
                  </a:lnTo>
                  <a:lnTo>
                    <a:pt x="11740" y="5370"/>
                  </a:lnTo>
                  <a:cubicBezTo>
                    <a:pt x="11740" y="5239"/>
                    <a:pt x="11633" y="5132"/>
                    <a:pt x="11502" y="5132"/>
                  </a:cubicBezTo>
                  <a:lnTo>
                    <a:pt x="10514" y="5132"/>
                  </a:lnTo>
                  <a:lnTo>
                    <a:pt x="10514" y="4894"/>
                  </a:lnTo>
                  <a:cubicBezTo>
                    <a:pt x="10514" y="4763"/>
                    <a:pt x="10418" y="4655"/>
                    <a:pt x="10276" y="4655"/>
                  </a:cubicBezTo>
                  <a:lnTo>
                    <a:pt x="6370" y="4655"/>
                  </a:lnTo>
                  <a:cubicBezTo>
                    <a:pt x="6227" y="4655"/>
                    <a:pt x="6132" y="4763"/>
                    <a:pt x="6132" y="4894"/>
                  </a:cubicBezTo>
                  <a:lnTo>
                    <a:pt x="6132" y="5132"/>
                  </a:lnTo>
                  <a:lnTo>
                    <a:pt x="5144" y="5132"/>
                  </a:lnTo>
                  <a:lnTo>
                    <a:pt x="5144" y="2560"/>
                  </a:lnTo>
                  <a:cubicBezTo>
                    <a:pt x="5144" y="2084"/>
                    <a:pt x="4763" y="1691"/>
                    <a:pt x="4287" y="1691"/>
                  </a:cubicBezTo>
                  <a:lnTo>
                    <a:pt x="4168" y="1691"/>
                  </a:lnTo>
                  <a:lnTo>
                    <a:pt x="4168" y="714"/>
                  </a:lnTo>
                  <a:cubicBezTo>
                    <a:pt x="4168" y="572"/>
                    <a:pt x="4060" y="476"/>
                    <a:pt x="3930" y="476"/>
                  </a:cubicBezTo>
                  <a:lnTo>
                    <a:pt x="2453" y="476"/>
                  </a:lnTo>
                  <a:lnTo>
                    <a:pt x="2453" y="238"/>
                  </a:lnTo>
                  <a:cubicBezTo>
                    <a:pt x="2453" y="95"/>
                    <a:pt x="2346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37"/>
          <p:cNvSpPr/>
          <p:nvPr/>
        </p:nvSpPr>
        <p:spPr>
          <a:xfrm>
            <a:off x="664300" y="1580800"/>
            <a:ext cx="2284800" cy="1981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>
            <a:off x="6194900" y="1580800"/>
            <a:ext cx="2284800" cy="1981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475" y="1865137"/>
            <a:ext cx="1358600" cy="13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7650" y="1839988"/>
            <a:ext cx="1559300" cy="14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/>
        </p:nvSpPr>
        <p:spPr>
          <a:xfrm>
            <a:off x="571350" y="3832650"/>
            <a:ext cx="2598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Entertainment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3842300" y="3832650"/>
            <a:ext cx="228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Service 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6557650" y="3832650"/>
            <a:ext cx="228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Comfort </a:t>
            </a: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863950" y="423375"/>
            <a:ext cx="7319700" cy="22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Most Important!!!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260" name="Google Shape;260;p38"/>
          <p:cNvSpPr/>
          <p:nvPr/>
        </p:nvSpPr>
        <p:spPr>
          <a:xfrm>
            <a:off x="912150" y="2869525"/>
            <a:ext cx="7319700" cy="99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 txBox="1"/>
          <p:nvPr>
            <p:ph type="title"/>
          </p:nvPr>
        </p:nvSpPr>
        <p:spPr>
          <a:xfrm>
            <a:off x="1443200" y="2973050"/>
            <a:ext cx="71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Emergency self-help</a:t>
            </a: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Gesture Master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25" y="1423750"/>
            <a:ext cx="3670625" cy="28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10112" l="0" r="0" t="0"/>
          <a:stretch/>
        </p:blipFill>
        <p:spPr>
          <a:xfrm>
            <a:off x="4718675" y="1423750"/>
            <a:ext cx="3807190" cy="28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 txBox="1"/>
          <p:nvPr/>
        </p:nvSpPr>
        <p:spPr>
          <a:xfrm>
            <a:off x="1822088" y="4342175"/>
            <a:ext cx="996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Siri</a:t>
            </a:r>
            <a:endParaRPr b="1" sz="3000"/>
          </a:p>
        </p:txBody>
      </p:sp>
      <p:sp>
        <p:nvSpPr>
          <p:cNvPr id="270" name="Google Shape;270;p39"/>
          <p:cNvSpPr txBox="1"/>
          <p:nvPr/>
        </p:nvSpPr>
        <p:spPr>
          <a:xfrm>
            <a:off x="5898949" y="4342175"/>
            <a:ext cx="1667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Buttons</a:t>
            </a:r>
            <a:r>
              <a:rPr b="1" lang="en" sz="3000"/>
              <a:t> </a:t>
            </a:r>
            <a:endParaRPr b="1"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r>
              <a:rPr lang="en"/>
              <a:t> </a:t>
            </a:r>
            <a:endParaRPr/>
          </a:p>
        </p:txBody>
      </p:sp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Facing The Healthcare Industry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4294967295" type="title"/>
          </p:nvPr>
        </p:nvSpPr>
        <p:spPr>
          <a:xfrm>
            <a:off x="535775" y="712150"/>
            <a:ext cx="7229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Problem Facing The Healthcare Industry </a:t>
            </a:r>
            <a:endParaRPr sz="2400"/>
          </a:p>
        </p:txBody>
      </p:sp>
      <p:sp>
        <p:nvSpPr>
          <p:cNvPr id="74" name="Google Shape;74;p16"/>
          <p:cNvSpPr txBox="1"/>
          <p:nvPr>
            <p:ph idx="4294967295" type="title"/>
          </p:nvPr>
        </p:nvSpPr>
        <p:spPr>
          <a:xfrm>
            <a:off x="535775" y="198242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26852"/>
          <a:stretch/>
        </p:blipFill>
        <p:spPr>
          <a:xfrm>
            <a:off x="246575" y="2181500"/>
            <a:ext cx="4106100" cy="961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050" y="3543625"/>
            <a:ext cx="6541690" cy="1423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575" y="1982426"/>
            <a:ext cx="4397950" cy="1423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4294967295" type="title"/>
          </p:nvPr>
        </p:nvSpPr>
        <p:spPr>
          <a:xfrm>
            <a:off x="535775" y="712150"/>
            <a:ext cx="7229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Problem Facing The Healthcare Industry </a:t>
            </a:r>
            <a:endParaRPr sz="2400"/>
          </a:p>
        </p:txBody>
      </p:sp>
      <p:sp>
        <p:nvSpPr>
          <p:cNvPr id="83" name="Google Shape;83;p17"/>
          <p:cNvSpPr txBox="1"/>
          <p:nvPr>
            <p:ph idx="4294967295" type="title"/>
          </p:nvPr>
        </p:nvSpPr>
        <p:spPr>
          <a:xfrm>
            <a:off x="535775" y="198242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Rapid population growth 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Aging Population 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Chronic illness 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Opening of new hospitals 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Manpower shortage 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925" y="2804525"/>
            <a:ext cx="3106224" cy="1992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Our Solution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1710" r="43449" t="0"/>
          <a:stretch/>
        </p:blipFill>
        <p:spPr>
          <a:xfrm>
            <a:off x="3485925" y="1150025"/>
            <a:ext cx="2079501" cy="1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75" y="3155800"/>
            <a:ext cx="1658275" cy="16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863" y="3412275"/>
            <a:ext cx="1658274" cy="165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2950" y="3061575"/>
            <a:ext cx="1846725" cy="18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 rot="-2418862">
            <a:off x="2067761" y="2681267"/>
            <a:ext cx="1462021" cy="40099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 rot="-5400000">
            <a:off x="4075425" y="2752800"/>
            <a:ext cx="934800" cy="572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 rot="2278532">
            <a:off x="5397194" y="2749506"/>
            <a:ext cx="1679113" cy="3577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4294967295" type="title"/>
          </p:nvPr>
        </p:nvSpPr>
        <p:spPr>
          <a:xfrm>
            <a:off x="535775" y="712150"/>
            <a:ext cx="7229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Our Solution </a:t>
            </a:r>
            <a:endParaRPr sz="2400"/>
          </a:p>
        </p:txBody>
      </p:sp>
      <p:sp>
        <p:nvSpPr>
          <p:cNvPr id="107" name="Google Shape;107;p20"/>
          <p:cNvSpPr txBox="1"/>
          <p:nvPr>
            <p:ph idx="4294967295" type="title"/>
          </p:nvPr>
        </p:nvSpPr>
        <p:spPr>
          <a:xfrm>
            <a:off x="535775" y="167420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Gesture detection to automate simple medical equipments 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Reduce manpower requirement by the healthcare sector 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40148" l="0" r="52514" t="0"/>
          <a:stretch/>
        </p:blipFill>
        <p:spPr>
          <a:xfrm>
            <a:off x="5157225" y="2571750"/>
            <a:ext cx="3437601" cy="22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Demonstration</a:t>
            </a:r>
            <a:r>
              <a:rPr lang="en">
                <a:solidFill>
                  <a:schemeClr val="dk1"/>
                </a:solidFill>
              </a:rPr>
              <a:t> of Our Solution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 title="project for gesture 1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950" y="1220325"/>
            <a:ext cx="6232598" cy="350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